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92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15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03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9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54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93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74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7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94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30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85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2ABDE-8110-4F4A-8E27-ED3BA5DDDBE3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9FF76-5AD0-4C85-A081-DEA9DC68D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50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618422"/>
            <a:ext cx="7772400" cy="73329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Convolution Neural Network</a:t>
            </a:r>
            <a:endParaRPr lang="en-US" sz="4000" dirty="0">
              <a:solidFill>
                <a:srgbClr val="00B050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1644" y="5640499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err="1">
                <a:solidFill>
                  <a:srgbClr val="7030A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Arijit</a:t>
            </a:r>
            <a:r>
              <a:rPr lang="en-IN" sz="3200" dirty="0">
                <a:solidFill>
                  <a:srgbClr val="7030A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IN" sz="3200" dirty="0" smtClean="0">
                <a:solidFill>
                  <a:srgbClr val="7030A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Sur</a:t>
            </a:r>
            <a:endParaRPr lang="en-IN" sz="3200" dirty="0">
              <a:solidFill>
                <a:srgbClr val="7030A0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9536" y="371704"/>
            <a:ext cx="8352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Winter School </a:t>
            </a:r>
            <a:endParaRPr lang="en-IN" sz="2800" b="1" dirty="0" smtClean="0">
              <a:solidFill>
                <a:schemeClr val="accent2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n-IN" sz="2800" b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o</a:t>
            </a:r>
            <a:r>
              <a:rPr lang="en-IN" sz="2800" b="1" dirty="0" smtClean="0">
                <a:solidFill>
                  <a:schemeClr val="accent2"/>
                </a:solidFill>
                <a:latin typeface="Baskerville Old Face" panose="02020602080505020303" pitchFamily="18" charset="0"/>
              </a:rPr>
              <a:t>n</a:t>
            </a:r>
          </a:p>
          <a:p>
            <a:pPr algn="ctr"/>
            <a:r>
              <a:rPr lang="en-IN" sz="2800" b="1" dirty="0" smtClean="0">
                <a:solidFill>
                  <a:schemeClr val="accent2"/>
                </a:solidFill>
                <a:latin typeface="Baskerville Old Face" panose="02020602080505020303" pitchFamily="18" charset="0"/>
              </a:rPr>
              <a:t> </a:t>
            </a:r>
            <a:r>
              <a:rPr lang="en-IN" sz="2800" b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Deep Learning for </a:t>
            </a:r>
            <a:r>
              <a:rPr lang="en-IN" sz="2800" b="1" dirty="0" smtClean="0">
                <a:solidFill>
                  <a:schemeClr val="accent2"/>
                </a:solidFill>
                <a:latin typeface="Baskerville Old Face" panose="02020602080505020303" pitchFamily="18" charset="0"/>
              </a:rPr>
              <a:t>Vision </a:t>
            </a:r>
            <a:r>
              <a:rPr lang="en-IN" sz="2800" b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and Language </a:t>
            </a:r>
            <a:r>
              <a:rPr lang="en-IN" sz="2800" b="1" dirty="0" smtClean="0">
                <a:solidFill>
                  <a:schemeClr val="accent2"/>
                </a:solidFill>
                <a:latin typeface="Baskerville Old Face" panose="02020602080505020303" pitchFamily="18" charset="0"/>
              </a:rPr>
              <a:t>Modelling</a:t>
            </a:r>
          </a:p>
          <a:p>
            <a:pPr algn="ctr"/>
            <a:endParaRPr lang="en-IN" sz="2800" dirty="0" smtClean="0">
              <a:solidFill>
                <a:srgbClr val="7030A0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IN" sz="2800" dirty="0" smtClean="0">
                <a:solidFill>
                  <a:srgbClr val="7030A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Organized </a:t>
            </a:r>
            <a:r>
              <a:rPr lang="en-IN" sz="2800" dirty="0">
                <a:solidFill>
                  <a:srgbClr val="7030A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by</a:t>
            </a:r>
          </a:p>
          <a:p>
            <a:pPr algn="ctr"/>
            <a:r>
              <a:rPr lang="en-US" sz="2800" dirty="0" smtClean="0">
                <a:solidFill>
                  <a:srgbClr val="00206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Multimedia Lab, Department </a:t>
            </a:r>
            <a:r>
              <a:rPr lang="en-US" sz="2800" dirty="0">
                <a:solidFill>
                  <a:srgbClr val="00206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 Computer Science and </a:t>
            </a:r>
            <a:r>
              <a:rPr lang="en-US" sz="2800" dirty="0">
                <a:solidFill>
                  <a:srgbClr val="00206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Engineering</a:t>
            </a:r>
          </a:p>
          <a:p>
            <a:pPr algn="ctr"/>
            <a:r>
              <a:rPr lang="en-US" sz="2800" dirty="0" smtClean="0">
                <a:solidFill>
                  <a:srgbClr val="00206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Indian Institute of Technology Guwahati</a:t>
            </a:r>
            <a:endParaRPr lang="en-IN" sz="2800" dirty="0">
              <a:solidFill>
                <a:srgbClr val="002060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9676" y="6136397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rgbClr val="0070C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January 7, 2025</a:t>
            </a:r>
            <a:endParaRPr lang="en-IN" sz="2800" dirty="0">
              <a:solidFill>
                <a:srgbClr val="0070C0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9" y="277105"/>
            <a:ext cx="1121003" cy="1124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253" y="125784"/>
            <a:ext cx="2872989" cy="11812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697" y="4382269"/>
            <a:ext cx="1296717" cy="12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277583" y="2744748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710698" y="2744748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69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981200" y="3181850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6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14587" y="3181850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6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Identity 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2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729981" y="3179442"/>
          <a:ext cx="2180780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Blurring</a:t>
            </a:r>
            <a:br>
              <a:rPr lang="en-US" dirty="0"/>
            </a:br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</p:spTree>
    <p:extLst>
      <p:ext uri="{BB962C8B-B14F-4D97-AF65-F5344CB8AC3E}">
        <p14:creationId xmlns:p14="http://schemas.microsoft.com/office/powerpoint/2010/main" val="38254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729981" y="3179442"/>
          <a:ext cx="2180780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Blurring</a:t>
            </a:r>
            <a:br>
              <a:rPr lang="en-US" dirty="0"/>
            </a:br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</p:spTree>
    <p:extLst>
      <p:ext uri="{BB962C8B-B14F-4D97-AF65-F5344CB8AC3E}">
        <p14:creationId xmlns:p14="http://schemas.microsoft.com/office/powerpoint/2010/main" val="295281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729981" y="3179442"/>
          <a:ext cx="2180780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11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12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13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21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22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23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31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32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 smtClean="0"/>
                        <a:t>θ</a:t>
                      </a:r>
                      <a:r>
                        <a:rPr lang="en-US" sz="2000" baseline="-25000" dirty="0" smtClean="0"/>
                        <a:t>33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Learned</a:t>
            </a:r>
            <a:br>
              <a:rPr lang="en-US" dirty="0"/>
            </a:br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10731" y="1068453"/>
            <a:ext cx="4465480" cy="1876999"/>
            <a:chOff x="728350" y="5149289"/>
            <a:chExt cx="4465480" cy="1876999"/>
          </a:xfrm>
        </p:grpSpPr>
        <p:sp>
          <p:nvSpPr>
            <p:cNvPr id="14" name="Content Placeholder 5"/>
            <p:cNvSpPr txBox="1">
              <a:spLocks/>
            </p:cNvSpPr>
            <p:nvPr/>
          </p:nvSpPr>
          <p:spPr>
            <a:xfrm>
              <a:off x="728350" y="5149289"/>
              <a:ext cx="4465480" cy="1083831"/>
            </a:xfrm>
            <a:prstGeom prst="rect">
              <a:avLst/>
            </a:prstGeom>
            <a:solidFill>
              <a:schemeClr val="accent2"/>
            </a:solidFill>
            <a:ln w="381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CNN </a:t>
              </a:r>
              <a:r>
                <a:rPr lang="en-US" dirty="0"/>
                <a:t>key idea: </a:t>
              </a:r>
              <a:br>
                <a:rPr lang="en-US" dirty="0"/>
              </a:br>
              <a:r>
                <a:rPr lang="en-US" dirty="0"/>
                <a:t>Treat convolution matrix as parameters and learn them!</a:t>
              </a:r>
            </a:p>
          </p:txBody>
        </p:sp>
        <p:sp>
          <p:nvSpPr>
            <p:cNvPr id="15" name="Left Arrow 14"/>
            <p:cNvSpPr/>
            <p:nvPr/>
          </p:nvSpPr>
          <p:spPr>
            <a:xfrm rot="16200000">
              <a:off x="1627835" y="6437192"/>
              <a:ext cx="695614" cy="482578"/>
            </a:xfrm>
            <a:prstGeom prst="leftArrow">
              <a:avLst/>
            </a:prstGeom>
            <a:solidFill>
              <a:schemeClr val="accent2"/>
            </a:solidFill>
            <a:ln w="381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6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88" y="365125"/>
            <a:ext cx="10515600" cy="845635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536" y="1297753"/>
            <a:ext cx="8338457" cy="22279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 layers include: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Max-pooling layer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(Nonlinear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Normalization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can be arranged into arbitrarily deep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66738" y="6452139"/>
            <a:ext cx="2743200" cy="365125"/>
          </a:xfrm>
        </p:spPr>
        <p:txBody>
          <a:bodyPr/>
          <a:lstStyle/>
          <a:p>
            <a:fld id="{E5445004-F4FB-5345-992E-498B4C43F562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09" y="3612708"/>
            <a:ext cx="9832730" cy="30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8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Interpretation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a convolution?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Screen Shot 2016-04-03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82" y="1551641"/>
            <a:ext cx="5130800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3772" y="185298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1-D</a:t>
            </a:r>
          </a:p>
        </p:txBody>
      </p:sp>
      <p:pic>
        <p:nvPicPr>
          <p:cNvPr id="10" name="Picture 9" descr="Screen Shot 2016-04-03 at 6.10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3364147"/>
            <a:ext cx="7835900" cy="270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59671" y="64009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18875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pic>
        <p:nvPicPr>
          <p:cNvPr id="7" name="Picture 6" descr="Screen Shot 2016-04-03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82" y="1551641"/>
            <a:ext cx="5130800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3772" y="1852988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1-D</a:t>
            </a:r>
          </a:p>
        </p:txBody>
      </p:sp>
      <p:pic>
        <p:nvPicPr>
          <p:cNvPr id="2" name="Picture 1" descr="Screen Shot 2016-04-03 at 6.1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01441"/>
            <a:ext cx="7924800" cy="2882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47032" y="6418575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7438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5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a convolution?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8051" y="5926170"/>
            <a:ext cx="797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://matlabtricks.com/post-5/3x3-convolution-kernels-with-online-demo</a:t>
            </a:r>
          </a:p>
        </p:txBody>
      </p:sp>
      <p:pic>
        <p:nvPicPr>
          <p:cNvPr id="6" name="Picture 5" descr="Screen Shot 2016-04-03 at 6.1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2269"/>
            <a:ext cx="9144000" cy="3981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5824" y="6427367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22874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8728" y="1181100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2" name="Picture 1" descr="Screen Shot 2016-04-03 at 6.1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5696"/>
            <a:ext cx="9144000" cy="3911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6586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8728" y="1181100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2" name="Picture 1" descr="Screen Shot 2016-04-03 at 6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28" y="1807026"/>
            <a:ext cx="9144000" cy="3857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253191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8728" y="1181100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3" name="Picture 2" descr="Screen Shot 2016-04-03 at 6.1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90207"/>
            <a:ext cx="9144000" cy="4018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4779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8728" y="1181100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2" name="Picture 1" descr="Screen Shot 2016-04-03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21904"/>
            <a:ext cx="9144000" cy="3895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231609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convolution?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8728" y="1181100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matlabtricks.com</a:t>
            </a:r>
            <a:r>
              <a:rPr lang="en-US" dirty="0"/>
              <a:t>/post-5/3x3-convolution-kernels-with-online-demo</a:t>
            </a:r>
          </a:p>
        </p:txBody>
      </p:sp>
      <p:pic>
        <p:nvPicPr>
          <p:cNvPr id="3" name="Picture 2" descr="Screen Shot 2016-04-03 at 6.1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42" y="1686101"/>
            <a:ext cx="9144000" cy="3977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9163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a convolution?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538242"/>
            <a:ext cx="10679723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Pick a 3x3 matrix F of weights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 this over an image and compute the “inner product” (similarity) of F and the corresponding field of the image, and replace the pixel in the center of the field with the output of the inner product operation</a:t>
            </a:r>
          </a:p>
          <a:p>
            <a:pPr lvl="1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convolutions extract different types of low-level “features” from an image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that we need to vary to generate these different features is the weights of 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2289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convolve an image with an ANN?</a:t>
            </a:r>
            <a:endParaRPr lang="en-US" dirty="0"/>
          </a:p>
        </p:txBody>
      </p:sp>
      <p:pic>
        <p:nvPicPr>
          <p:cNvPr id="5" name="Picture 4" descr="Screen Shot 2016-04-03 at 6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03" y="3009900"/>
            <a:ext cx="8280400" cy="3810000"/>
          </a:xfrm>
          <a:prstGeom prst="rect">
            <a:avLst/>
          </a:prstGeom>
        </p:spPr>
      </p:pic>
      <p:pic>
        <p:nvPicPr>
          <p:cNvPr id="6" name="Picture 5" descr="Screen Shot 2016-04-03 at 6.2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73" y="3009900"/>
            <a:ext cx="8153400" cy="3848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1112" y="1595517"/>
            <a:ext cx="726984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Note that the parameters in the matrix defining the convolution are </a:t>
            </a:r>
            <a:r>
              <a:rPr lang="en-US" sz="2400" b="1" dirty="0"/>
              <a:t>tied</a:t>
            </a:r>
            <a:r>
              <a:rPr lang="en-US" sz="2400" dirty="0"/>
              <a:t> across all places that it is used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10236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do many convolutions of an image with an ANN?</a:t>
            </a:r>
            <a:endParaRPr lang="en-US" dirty="0"/>
          </a:p>
        </p:txBody>
      </p:sp>
      <p:pic>
        <p:nvPicPr>
          <p:cNvPr id="2" name="Picture 1" descr="Screen Shot 2016-04-03 at 6.2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16" y="1840366"/>
            <a:ext cx="80137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515290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91442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262" y="356333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 of a Color Image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654489"/>
            <a:ext cx="83439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515290"/>
            <a:ext cx="5351848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Justin Johnson (CS231N)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0085" y="1450724"/>
            <a:ext cx="8229600" cy="144372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images consist of 3 floats per pixel for RGB (red, green blue) color values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must also be 3-dimensional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124744"/>
            <a:ext cx="8530276" cy="538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IN" sz="3200" dirty="0">
                <a:solidFill>
                  <a:srgbClr val="FF9933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Naïve CNN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002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1" y="1052736"/>
            <a:ext cx="8156447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IN" sz="3200" dirty="0">
                <a:solidFill>
                  <a:srgbClr val="FF9933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Naïve CNN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3931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980728"/>
            <a:ext cx="8172400" cy="56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IN" sz="3200" dirty="0">
                <a:solidFill>
                  <a:srgbClr val="FF9933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Naïve CNN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4173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908721"/>
            <a:ext cx="9016677" cy="57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IN" sz="3200" dirty="0">
                <a:solidFill>
                  <a:srgbClr val="FF9933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Naïve CNN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6016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344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Convolution: 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94" y="1690688"/>
            <a:ext cx="10284806" cy="49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46" y="1419046"/>
            <a:ext cx="8880034" cy="51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88" y="1149532"/>
            <a:ext cx="8754824" cy="54356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2411E-7 6.5308E-7 L -0.3991 -0.11487 L -0.35065 -0.11487 L -0.29994 -0.11765 L -0.25912 -0.11765 L -0.21171 -0.11487 L -0.40136 -0.05605 L -0.3529 -0.05304 L -0.30549 -0.05605 L -0.24922 -0.05304 L -0.21397 -0.05165 L -0.40692 0.0132 L -0.35169 0.00718 L -0.30758 0.0088 L -0.25148 0.0088 L -0.21501 0.00718 L -0.39806 0.07642 L -0.35169 0.07202 L -0.30428 0.07781 L -0.25356 0.07202 L -0.20841 0.07341 L -0.3958 0.13524 L -0.35065 0.13826 L -0.30219 0.13663 L -0.25356 0.13826 L -0.21067 0.13663 L -0.19851 0.13663 " pathEditMode="relative" ptsTypes="AAAAAAAAAAAAAAAAAAAAAA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16" y="1324927"/>
            <a:ext cx="9233512" cy="56822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Convolution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278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CNN: Summary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88" y="1324927"/>
            <a:ext cx="9570023" cy="51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124745"/>
            <a:ext cx="8604448" cy="552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Pooling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7" y="1227910"/>
            <a:ext cx="8417073" cy="53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Max-pooling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0" y="6515290"/>
            <a:ext cx="5351848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Justin Johnson (CS231N)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481462"/>
            <a:ext cx="819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Max-pooling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0" y="6515290"/>
            <a:ext cx="5351848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Li &amp; Andrej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Karpathy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Justin Johnson (CS231N)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99" y="1577205"/>
            <a:ext cx="5472793" cy="42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891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Why do max-pooling?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016"/>
            <a:ext cx="8648700" cy="23838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Saves space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I’m going to add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convolutions after it!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short-range convolutions to extend over larger subfields of the images</a:t>
            </a:r>
          </a:p>
          <a:p>
            <a:pPr lvl="2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we can spot larger objects</a:t>
            </a:r>
          </a:p>
          <a:p>
            <a:pPr lvl="2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long horizontal line, or a corner, or 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43" y="3737903"/>
            <a:ext cx="7065534" cy="2625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3747" y="6363822"/>
            <a:ext cx="2338284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11854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Different Pooling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02" y="1227910"/>
            <a:ext cx="7516427" cy="52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51" y="1277246"/>
            <a:ext cx="8661471" cy="521285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Pooling: Visual 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05" y="1087434"/>
            <a:ext cx="8559112" cy="547153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Pooling: Visual 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2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2411E-7 6.5308E-7 L -0.3991 -0.11487 L -0.35065 -0.11487 L -0.29994 -0.11765 L -0.25912 -0.11765 L -0.21171 -0.11487 L -0.40136 -0.05605 L -0.3529 -0.05304 L -0.30549 -0.05605 L -0.24922 -0.05304 L -0.21397 -0.05165 L -0.40692 0.0132 L -0.35169 0.00718 L -0.30758 0.0088 L -0.25148 0.0088 L -0.21501 0.00718 L -0.39806 0.07642 L -0.35169 0.07202 L -0.30428 0.07781 L -0.25356 0.07202 L -0.20841 0.07341 L -0.3958 0.13524 L -0.35065 0.13826 L -0.30219 0.13663 L -0.25356 0.13826 L -0.21067 0.13663 L -0.19851 0.13663 " pathEditMode="relative" ptsTypes="AAAAAAAAAAAAAAAAAAAAAA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9" y="1052642"/>
            <a:ext cx="8259202" cy="574041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Pooling Layer: Receptive Field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82" y="1355323"/>
            <a:ext cx="8010764" cy="551803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Local Contrast Normalization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45" y="1152543"/>
            <a:ext cx="8378871" cy="57054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Local Contrast Normalization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11" y="1180556"/>
            <a:ext cx="8372474" cy="567744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Local Contrast Normalization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0" y="1227910"/>
            <a:ext cx="8448811" cy="57509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Stages of 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Typical CNN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59489"/>
            <a:ext cx="9507871" cy="53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975" y="1262717"/>
            <a:ext cx="9958929" cy="524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62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Typical CNN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350" y="554492"/>
            <a:ext cx="10546079" cy="567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97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904876"/>
            <a:ext cx="9108903" cy="4756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0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CNNs for Image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1004"/>
            <a:ext cx="8581700" cy="473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6515290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Kaiming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He</a:t>
            </a:r>
          </a:p>
        </p:txBody>
      </p:sp>
    </p:spTree>
    <p:extLst>
      <p:ext uri="{BB962C8B-B14F-4D97-AF65-F5344CB8AC3E}">
        <p14:creationId xmlns:p14="http://schemas.microsoft.com/office/powerpoint/2010/main" val="3196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91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981200" y="2743851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6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14589" y="2745058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1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Background: Image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210761"/>
            <a:ext cx="8229600" cy="10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/>
              <a:t>convolution matrix </a:t>
            </a:r>
            <a:r>
              <a:rPr lang="en-US" dirty="0" smtClean="0"/>
              <a:t>is used in image processing for tasks such as edge detection, blurring, sharpening,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4965" y="3054160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4274" y="2217543"/>
            <a:ext cx="1382145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03268" y="2662257"/>
            <a:ext cx="1906704" cy="3931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Convolved Image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81201" y="2743851"/>
          <a:ext cx="3036747" cy="30432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767655" y="3181850"/>
          <a:ext cx="2169105" cy="21737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654964" y="3572552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854273" y="2743851"/>
          <a:ext cx="1308468" cy="1304244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74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32D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2266</Words>
  <Application>Microsoft Office PowerPoint</Application>
  <PresentationFormat>Widescreen</PresentationFormat>
  <Paragraphs>1370</Paragraphs>
  <Slides>59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Baskerville Old Face</vt:lpstr>
      <vt:lpstr>Calibri</vt:lpstr>
      <vt:lpstr>Calibri Light</vt:lpstr>
      <vt:lpstr>Microsoft Himalaya</vt:lpstr>
      <vt:lpstr>Times New Roman</vt:lpstr>
      <vt:lpstr>Office Theme</vt:lpstr>
      <vt:lpstr>Convolution Neural Network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Background: Image Processing</vt:lpstr>
      <vt:lpstr>Convolutional Neural Network (CNN)</vt:lpstr>
      <vt:lpstr>Convolutional Neural Network (CNN)</vt:lpstr>
      <vt:lpstr>Convolution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What’s a convolution?</vt:lpstr>
      <vt:lpstr>How do we convolve an image with an ANN?</vt:lpstr>
      <vt:lpstr>How do we do many convolutions of an image with an ANN?</vt:lpstr>
      <vt:lpstr>Convolution of a Color Image</vt:lpstr>
      <vt:lpstr>PowerPoint Presentation</vt:lpstr>
      <vt:lpstr>PowerPoint Presentation</vt:lpstr>
      <vt:lpstr>PowerPoint Presentation</vt:lpstr>
      <vt:lpstr>PowerPoint Presentation</vt:lpstr>
      <vt:lpstr>Convolution: Example</vt:lpstr>
      <vt:lpstr>Convolution Layer</vt:lpstr>
      <vt:lpstr>Convolution Layer</vt:lpstr>
      <vt:lpstr>Convolution Layer</vt:lpstr>
      <vt:lpstr>CNN: Summary </vt:lpstr>
      <vt:lpstr>PowerPoint Presentation</vt:lpstr>
      <vt:lpstr>PowerPoint Presentation</vt:lpstr>
      <vt:lpstr>Max-pooling</vt:lpstr>
      <vt:lpstr>Max-pooling</vt:lpstr>
      <vt:lpstr>Why do max-pooling?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CNNs for Image Recognition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Multimedia</dc:creator>
  <cp:lastModifiedBy>Multimedia</cp:lastModifiedBy>
  <cp:revision>1</cp:revision>
  <dcterms:created xsi:type="dcterms:W3CDTF">2025-01-06T17:11:41Z</dcterms:created>
  <dcterms:modified xsi:type="dcterms:W3CDTF">2025-01-07T03:03:49Z</dcterms:modified>
</cp:coreProperties>
</file>